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8" r:id="rId2"/>
    <p:sldId id="260" r:id="rId3"/>
    <p:sldId id="358" r:id="rId4"/>
    <p:sldId id="294" r:id="rId5"/>
    <p:sldId id="286" r:id="rId6"/>
    <p:sldId id="333" r:id="rId7"/>
    <p:sldId id="334" r:id="rId8"/>
    <p:sldId id="335" r:id="rId9"/>
    <p:sldId id="336" r:id="rId10"/>
    <p:sldId id="337" r:id="rId11"/>
    <p:sldId id="298" r:id="rId12"/>
    <p:sldId id="338" r:id="rId13"/>
    <p:sldId id="299" r:id="rId14"/>
    <p:sldId id="340" r:id="rId15"/>
    <p:sldId id="339" r:id="rId16"/>
    <p:sldId id="308" r:id="rId17"/>
    <p:sldId id="309" r:id="rId18"/>
    <p:sldId id="341" r:id="rId19"/>
    <p:sldId id="342" r:id="rId20"/>
    <p:sldId id="310" r:id="rId21"/>
    <p:sldId id="343" r:id="rId22"/>
    <p:sldId id="321" r:id="rId23"/>
    <p:sldId id="316" r:id="rId24"/>
    <p:sldId id="322" r:id="rId25"/>
    <p:sldId id="323" r:id="rId26"/>
    <p:sldId id="324" r:id="rId27"/>
    <p:sldId id="326" r:id="rId28"/>
    <p:sldId id="327" r:id="rId29"/>
    <p:sldId id="344" r:id="rId30"/>
    <p:sldId id="266" r:id="rId31"/>
    <p:sldId id="345" r:id="rId32"/>
    <p:sldId id="346" r:id="rId33"/>
    <p:sldId id="329" r:id="rId34"/>
    <p:sldId id="347" r:id="rId35"/>
    <p:sldId id="330" r:id="rId36"/>
    <p:sldId id="331" r:id="rId37"/>
    <p:sldId id="348" r:id="rId38"/>
    <p:sldId id="306" r:id="rId39"/>
    <p:sldId id="311" r:id="rId40"/>
    <p:sldId id="312" r:id="rId41"/>
    <p:sldId id="359" r:id="rId42"/>
    <p:sldId id="313" r:id="rId43"/>
    <p:sldId id="349" r:id="rId44"/>
    <p:sldId id="351" r:id="rId45"/>
    <p:sldId id="350" r:id="rId46"/>
    <p:sldId id="314" r:id="rId47"/>
    <p:sldId id="301" r:id="rId48"/>
    <p:sldId id="352" r:id="rId49"/>
    <p:sldId id="328" r:id="rId50"/>
    <p:sldId id="353" r:id="rId51"/>
    <p:sldId id="303" r:id="rId52"/>
    <p:sldId id="357" r:id="rId53"/>
    <p:sldId id="282" r:id="rId54"/>
    <p:sldId id="315" r:id="rId55"/>
    <p:sldId id="271" r:id="rId56"/>
    <p:sldId id="354" r:id="rId57"/>
    <p:sldId id="273" r:id="rId58"/>
    <p:sldId id="355" r:id="rId59"/>
    <p:sldId id="356" r:id="rId60"/>
    <p:sldId id="304" r:id="rId61"/>
    <p:sldId id="305" r:id="rId62"/>
    <p:sldId id="332" r:id="rId63"/>
    <p:sldId id="279" r:id="rId64"/>
    <p:sldId id="300" r:id="rId65"/>
    <p:sldId id="281" r:id="rId66"/>
    <p:sldId id="272" r:id="rId67"/>
    <p:sldId id="284" r:id="rId68"/>
    <p:sldId id="283" r:id="rId69"/>
    <p:sldId id="285" r:id="rId7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78" d="100"/>
          <a:sy n="78" d="100"/>
        </p:scale>
        <p:origin x="2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6:29:38.6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1 825 24575,'3'-1'0,"0"1"0,1-1 0,-1 0 0,1-1 0,-1 1 0,0-1 0,0 1 0,0-1 0,4-3 0,11-5 0,375-181 0,-152 67 0,45-20 0,-232 125 0,0 2 0,1 2 0,1 3 0,103-9 0,-60 15 0,125 8 0,-198 0 0,0 1 0,0 2 0,-1 1 0,39 13 0,96 47 0,-112-44 0,84 37 0,221 91 0,65-15 0,-343-118 0,0-2 0,0-4 0,140 2 0,2-13 0,272-6 0,141-61 0,-408 37 0,493-64 0,-445 55 0,95-10 0,419 28 0,-700 27 0,-1 3 0,0 4 0,-1 4 0,-1 3 0,-1 3 0,-1 4 0,-1 4 0,81 44 0,-69-31 0,2-5 0,150 44 0,203 16 0,-309-79 0,1-7 0,170-5 0,274-37 0,-41-34 0,-5-28 0,240-34 0,-545 92 0,196-17 0,-405 50 0,0 0 0,0 2 0,-1 0 0,1 2 0,-1 0 0,0 1 0,25 10 0,12 9 0,59 33 0,-56-25 0,785 332 0,-745-326 0,2-4 0,2-5 0,113 16 0,-144-39 0,130-6 0,-99-2 0,149-3 0,-1-11 0,440-86 0,-75-54 0,-574 144 0,58-16 0,210-51 0,474-88 0,-404 79 0,94 9 0,-240 48 0,-137 17 0,125-1 0,-168 15 0,0 2 0,1 3 0,94 21 0,-85-7 0,96 43 0,-98-36 0,90 25 0,-108-40 0,32 10 0,1-3 0,0-4 0,89 5 0,-94-20 0,0-2 0,0-4 0,-1-3 0,106-29 0,271-110 0,-348 104 0,167-100 0,-116 58 0,286-127 0,-410 203 0,1 3 0,0 0 0,1 2 0,-1 1 0,46-2 0,153 9 0,-219-1 0,41 3 0,-1 3 0,0 1 0,0 3 0,-1 2 0,-1 2 0,49 23 0,262 147 0,-242-119 0,235 96 0,-330-154 0,1 0 0,0-2 0,0 0 0,28 3 0,134 13 0,31 2 0,510-12 0,-615-15 0,0-6 0,0-4 0,-1-5 0,-1-5 0,-1-4 0,197-80 0,-223 72 0,286-136 0,-340 157-455,1 1 0,32-11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A6C21-85B4-7141-96C0-2A92517E498E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A917F-34A7-8444-95F7-00DA50CA6E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28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BF60-8E32-530A-0408-E5DC4519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4E37197-3663-ABD5-08A9-92F722886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3A84D28-1D8E-D060-7BDB-CD5EABC414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75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0FA-E824-EE81-15D5-ACF962D7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B717E3D-3967-FD93-4A4B-C536659F0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25EBAC1D-52B5-FA87-AD90-1B6041D87FA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91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BE40-C3E1-423E-4A46-B95641FC0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25F2078-7643-154B-C0F5-BFE246E14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FC74DE1-8F4A-BC7E-1F89-199EE4760F9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338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897AE-3FDB-6FDD-F473-D161CDE8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B16DB62-4636-EC41-B417-579F8D871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5DA0DB4-190E-DAED-A1D4-263EC379B3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532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6637D-7539-3B47-239E-874A1CD3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57F9CEA-797A-3994-2870-791ABF888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027C2937-001E-118E-C1A6-C603A2C672D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711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16A6B-52B7-8A3A-E087-EE6723AE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4E0E69C-3D6C-86BA-F909-4AD389867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ACCC43E-D3F0-82ED-39AC-7FC46F2266B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56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F5097-1E06-4DFD-C4DD-156485A30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7250CC2-D010-1E7A-ABA9-F3F2BCC67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BA39EB4-6C57-D45C-E26A-24760F3F5FD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559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B5F7B-D076-1D23-0AFF-6CF18E2D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B8C38CF-7347-6420-F8B4-130D0326D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38A5343-47E0-CBC2-47F1-2E8FBA4306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327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54B0-D56F-C924-42AA-49669590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841B6B2-3805-D4E2-0C8F-75CE5F449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6A66906-0B7F-A1AA-C563-36D84A2EE64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028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F570-4BA3-6BA0-F6E2-7D1D37EC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7E7A3CC0-389D-078E-E983-F89E47EB0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64E7DAC-DCE1-4095-BA9A-7788BD39EDF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084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0425-5CD1-C492-36BB-E25966F02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1AC8E7C-0873-6773-69CB-111224329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7FC89AB-8D0C-E693-8CB2-8291D41D721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34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492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A862-916F-2C90-6F12-2A7A2717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3D534A6-0A9C-0E6F-92D6-57D9D0161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6AB00CB-B045-5203-BB8E-99C09DF979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859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29D4-2F33-4DC3-1C8A-6A3B35231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9BEAD93-215C-DAF8-B55D-422C52FF3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2BB9820F-7431-BB0D-CA1B-273B2F8A279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948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70E51-CC8E-4BE5-E4C8-D9328F48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DF7B3F6-D0FB-B862-9D27-9E1578CD4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50A8138-4CDA-6D7A-557A-F51DA5C0455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251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FB99-D22E-8C62-CDEE-2620B0CFF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4435172-9656-11AA-4F37-C942C0D04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1440A26-9E52-DF30-9A5E-CDDABFCC40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38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8A51F-7D3D-DBCE-71C7-5BA33E40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B689422-4CF0-1AA0-1B64-1807D51C5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CC0C6E7-E106-0A8E-C1DD-70F1552E3CC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359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245BD-D28A-8C72-248E-B8FDE112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0E6384E-4EBA-2226-1ADD-891B27C14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D5E89AF-53F1-5943-EBA0-B9508C75CF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370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7AD5F-1761-949D-A8BC-3661C5F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8859244-0E6B-CD7A-12CE-C28BA6EC1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9ACB3D-1FB8-2EEB-8883-FA626F85DDF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306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6268-0117-1417-E6E4-B67EF738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5B9FB81-0ADC-B695-6A7B-6A00A218E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7A65C9B-7CF4-F9D8-C931-36C7F99BD3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834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21A29-A596-1019-A87A-EC7BB9BAC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311C5FB-9B8A-E794-EB1B-4F885405A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E66BF96-B6A3-9304-454A-6ECE717F964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609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D1F8-3CE7-045F-1062-AB859B15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C8F66CEF-8676-7E5A-10D5-A358F1CCF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468A5E7-2946-28A0-5DBA-5EFBF103EDC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31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0768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9C91-47E9-A316-53F1-E147FB83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B9762B4-3A6B-184F-F852-033B68527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19300E9-B45E-1622-20C3-0DB4C93AA1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753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4388-660E-0C84-7C7C-8CE28A9D9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DD5306E-96D2-7828-1E91-DC2B43884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708DFF4-DB5F-A553-4F11-B4958100937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522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90587-148D-02E0-25BF-B73BE9DF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503F373-910B-F039-2F11-69C8E10C1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4214D52-FE6C-B64F-3A26-4C667FDD54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483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D0CE0-100C-0D4F-DACF-EF5E4C3CC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D31B393-E40D-178D-A987-FD13C6789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F32B1ED-4461-5536-BFF6-5BFD32FADA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596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4AD03-7FCE-EBDD-DD00-AEE26CA4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AFF296E-EF18-ADF3-7C9A-D417B1231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F4D43FF9-207D-284D-6323-6583F427995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7342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AE7CB-63B4-2064-3AA9-34C0E210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99F0465-BE69-2104-A474-EBC401130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805086F-B1EB-59EF-2EB5-03EE760FFB3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9951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7BEDA-207E-AB1F-EEC1-A7236959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433F3286-C813-0330-EB62-30F735A92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2DC7046-4D2D-3BE2-FCBE-08837FB7B6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910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4473E-E905-AFEE-0964-C691695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6426D24-D738-23A7-A08D-D435AECB8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727ABFC-FE96-F426-AF16-D7DD2B5D4C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9911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2A79-8DC0-26F6-EDC9-D7179387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7050366-BABF-0C85-D7C7-76A932624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35B2F55-6D40-7EC0-16D0-AF0ED0C6173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380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771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F9B45-0496-0434-A491-24150CCA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C77B405-521A-581D-3B05-EA833B50D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3BB31E8-853B-56FE-7CC3-C70339A6596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3042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3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801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8768C-EA9B-F952-2B75-4F076743D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EA4BEFE-9FAB-C21B-FB8B-E6B5BABC7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E931405-8F1E-D963-A271-117FFCDB4B1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527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BBAE-7CA7-067F-48E6-4A5325AA8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76C24AFA-EE94-6219-DFBC-204465ECE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F5872E0-355F-752A-3A7E-9BAA06E4922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4100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635D9-C8A9-F135-182E-15B521930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4C2FD67-9CCB-AD29-4A19-FA755211E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DDA8D9D-1074-52B1-3E90-DE1E939BF6C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601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B2E92-3FDC-9F35-8CCB-E0B551731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530D4D5-B1C3-E006-F660-2A230A849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F5C7981-7F06-CA0D-A46A-77534110257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1985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BB720-C285-957B-9349-15F3E1720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0F8D71A-6DE8-0C2D-37E9-EE32765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CC7143D-8CF8-3F09-B0A2-9081A7582D0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325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97F80-87D1-8263-318D-4D7982A3B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DDD8786-7FD2-DCA3-B385-66436DD21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8EE2527-4821-3B97-9F3D-92850F0DFA1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5911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A74A-8063-BAB8-445E-F28C422DC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16083D6-AED1-85D2-128F-D818AF398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2964562-5A3D-9F81-4E9A-8712A3877E7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81550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A5E07-DD25-0C1C-3804-E0E4BA6D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9EF9FF4-DB98-CB63-7450-610FC90F2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FD28EE9-7C85-709C-C81A-13A99D5F07F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48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8059B-BD35-AB77-CAF8-58B52168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E8BD989-65BD-CA52-6A0C-3F57843FE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FB772E6-CBE3-5EC9-B1B8-819CCC56952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516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8E15D-D550-F2D2-08C4-73443354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0E2EC7E-FB93-BCCA-E0DD-CC6C1E1A5B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06A93CB-E2D6-F576-4089-A0A093436C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6597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C682-EEA5-B0D5-B341-8789394F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7C04A4-48B0-70C7-F72D-A56546C08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A3F0505-251F-EC89-7F3A-87BD6DCF291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7226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B0149-51B6-3945-C97C-0A2548CEB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1055E2E-8E62-8460-DF01-F50EEF1EA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6C51631-1F01-F887-1952-1662BF209C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101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BF0D-5250-8E6E-81FD-A6E6CFDC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6584711-2807-97F3-E5D6-FD94FF74D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2E89639-BBC0-B4F2-6D97-5CDC764D7CA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1951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DFFE1-566A-823C-2A5A-E03F643B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EF9CE45-BE13-851F-E1ED-23F2D2A21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7FBE609-A6A6-E53B-CE34-026E4D8DED5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8390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543D-64A2-5BB4-7F2B-251083F8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934261-B4DC-1F99-BAE1-9A2527E34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A9B5C16-C812-69D3-56B1-DD46176AE0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735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5F52C-300C-8659-E324-659A590B2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A8E0CD5-8164-D693-FA01-B839BC8E5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CF0ABE2-96C4-E9C6-A624-40980FAC658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2156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7244-F887-0B5A-38E6-107C4B32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D7C608F-0683-1299-26B6-62F8E2516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03BD0D3-3DD7-3103-B325-5492EBBBBA4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91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176B6-C805-5F8E-2446-EE83479C8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857CB51-A863-D799-BF77-773EA90D2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815A48A-09BD-7321-4C4D-D8ED2278FE4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7612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A36BF-272F-6458-BA61-A0E11BD59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DFA4C22-1249-F4E3-BF01-1D96E5292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F1FC819-16DB-C0CA-9857-7F9DEF23D0E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08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1A3A8-EA1C-FBD5-474C-36B2DACC9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404CA1F5-C7E8-2C55-5E90-3BC28124D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1BCD913-E990-92C5-0461-FD42A0BB0B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1467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70FC6-CDEE-6F37-6609-28AA08928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79DF880-1631-35A6-C2E5-D1BDE9A86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D711113-FDED-81ED-30E1-0B0F8130C42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273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EADE-D9E2-7AE0-99C5-65F9A499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485055D-BEDF-6A70-5B4B-9E2AC510D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1C1EBA7-E002-9A2C-8631-A1E85FB59C8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3561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39DEA-FF7E-91ED-8CBD-3547AD04F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7BCBAEA-A960-5EC6-C0F5-E2BA1A0AE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C78493E-EEC1-33D1-1040-DF5DE4D0466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5233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041D-DA80-2AB6-0D2D-0ED68530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1159AD2-C367-712C-660A-E1E2F7D7B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DCB118-1496-CC07-1426-EFACEBAD09E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8924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59F9-96D4-7571-ACE8-F9CE492D0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E151803-1C4C-1F65-EDC1-D16F320B8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2AB603C-3F38-0145-B673-D17B9F18A2E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4339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1D1F4-AD14-EAB1-98B2-F06B9788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6B09133-5FC6-D52B-61E7-52E6C5F11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4CB48E8-F85D-D10D-2858-90B34CBBF7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6948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5041-E26C-BEE5-C662-908528AC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0543425-06F6-8220-A897-726DE5430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ABC393F-BA57-DD35-C776-948E9319E7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0871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BF54-4942-5509-C64B-EE47D503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F5FAC67-BA65-04FC-86CC-4875FAA19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7D34DF9-16FD-6229-9F7D-E990DD09CFB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666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BB44D-364C-FCB1-26CF-10B11A954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F53333-2655-D33C-2398-B2D064FDD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6638D0F-1E3E-7466-1C22-F33C73023C2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6768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3453-ED12-1D75-A836-2002F2545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5B64FC-A6C3-AB64-4B2F-5DD7D3F61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FF0C9A98-C6FD-3EBE-8C53-D3A16C2943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8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8B50-3C31-9E4C-9A5C-093FFCF1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2579902-47EA-D33A-5493-0391933EE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1725351-2DC7-8174-2C4F-F58E793891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407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C66ED-42DC-ADDB-37DB-C82B0CAB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C011C6F1-F2E6-89A5-31CE-A0694D753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2F60CBBC-CD95-2B9E-6406-F0987B2124F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455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450F8-2282-2A0B-0013-E48DF47C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7ECE27EB-53C2-4DA8-23A3-F917D4E68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38E4BF9-E38E-6F75-03D0-4A21D3A31B0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68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6A1043-16A1-95C9-1C5F-45F4215EB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ADB6033-DA22-10CF-1216-D6E8AABA8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6FD994-6F53-4493-3EAE-C30F3CD3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F4A0D1-9940-6CF7-A9A9-339D6723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812AAA-F0F7-BF03-AD9A-B6429CD6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4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E76EB-2429-435F-BCBB-BA867BC0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0879F96-D20D-2025-6324-B0D9052A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2CC0A-4C7B-0652-95B4-71D2A262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71C4F7-AA7F-5947-6B73-1CC8A31A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9DB729-7B0D-8602-CC71-20AEADCB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74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6F4BEF6-AD05-5E17-0896-BA9A020EF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F1FBD1-7DD5-1677-8D2A-82194BEC6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C05707-2DF6-FEC0-0211-F21CEF4C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EA658C-3432-51D2-ED17-450604C7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9E247E-BD71-DC78-7D32-34AF3A42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0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olo"/>
          <p:cNvSpPr txBox="1">
            <a:spLocks noGrp="1"/>
          </p:cNvSpPr>
          <p:nvPr>
            <p:ph type="title" hasCustomPrompt="1"/>
          </p:nvPr>
        </p:nvSpPr>
        <p:spPr>
          <a:xfrm>
            <a:off x="838200" y="671513"/>
            <a:ext cx="10515600" cy="1193007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353583"/>
            <a:ext cx="10985500" cy="42065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700" b="1"/>
            </a:lvl1pPr>
            <a:lvl2pPr marL="668655" indent="-257175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2pPr>
            <a:lvl3pPr marL="1131570" indent="-30861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3pPr>
            <a:lvl4pPr marL="157734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4pPr>
            <a:lvl5pPr marL="198882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838200" y="1985963"/>
            <a:ext cx="10515600" cy="3916204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</p:txBody>
      </p:sp>
      <p:sp>
        <p:nvSpPr>
          <p:cNvPr id="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488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080B2-366C-8E48-690D-694672C5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39CECA-21EB-0EC1-A7D2-54D05727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FB635-ADAF-E29B-7D4A-C83825DE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9C6F6-1D90-9F70-3275-4FB6A181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6E88D5-A6E4-70D4-8285-AD842CEE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0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73580-AAC9-B253-F07D-16CBA7AC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313033-6DFC-6C8E-616A-E307C1BA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FDBDF4-FD81-E7F4-2EA3-5F178B84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B23E9-5AC3-96EF-EB86-7ADB7BBF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E6A04-C215-C5BE-68BD-F35FCCA5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458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D5F8E-4930-B486-A9BA-EDC5EFA8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8E8192-1F05-9593-884A-167D8884E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A0E71A-50F3-8A35-A9A7-EC7D15625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D344C6-E8D5-B1AB-5FFF-7933141F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92EE79-DCF8-C8CA-8F8C-99A4432D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2E6F59C-48D2-D927-4161-B84B9B86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10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058A9-2523-F05B-EDA7-E1385BB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2C23FB-F04C-6B99-6D6F-8F15B1F9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5C2793-780B-4595-835F-C707FFE2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938DFB-EB11-C033-48F9-5FC5D0F45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D92808-4B38-D4E1-09DB-F9D0DAE75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FC78BB-B8D0-01F7-7E82-5F4F23B7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462999E-745D-6C78-473C-5B981803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644FC4-5E98-8AD4-A62C-0D84C807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22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5BC1E2-8B32-0736-BC5D-01EA1B96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8C85E32-0E53-80C5-5761-0ABA9A79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6B57F8-B10F-9EAE-55F4-E2DC0EC4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74F6E1-879B-5679-9968-DAF8024E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80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108224F-A296-7442-A789-CE7FF043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1CECF1-1547-09DE-A62A-BF31AD60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D444B0-33CF-62FD-421F-B3E4F88C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09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E0BE2-85A2-DE6B-9BE9-A1A41606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DBE44C-E423-4F51-66EB-4B1D2E7F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E49F9B-5505-2549-9022-C3449AFC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71F634-4A23-4D6A-E379-536AD658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A9061F-48B4-450E-956A-61302268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8D2657-6942-48F3-EEC4-B41ED2EF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36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B891-06F1-DE9B-1A2E-535DC417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50C570-E7FF-B081-EBF5-41561329D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D7E3A4-DC1C-B3F0-C1A4-BC84D38CC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AE54FC-6097-04E5-A878-C635031F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44E36F-8CB0-5683-A7D1-5780A8F3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60B0C5-EE73-1742-067F-7996D705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917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9AAB18A-17DF-8D5B-D049-8B9BDDB3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543087-D557-0187-57B6-75C582170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AE4BD5-ED4E-F942-96D2-62F6FC14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5448E-DCCA-AB46-A455-710EC07742A3}" type="datetimeFigureOut">
              <a:rPr lang="it-IT" smtClean="0"/>
              <a:t>28/05/2025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74939-8421-1FA1-3179-71C963380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0DB6C3-ED74-B862-86CA-2CE3CBAC6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76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ric.org/it/che-cosa-sono-i-cambiamenti-climatic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presentation\code_screenshot\pop_raw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presentation\code_screenshot\pop_raw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presentation\code_screenshot\pop_raw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presentation\code_screenshot\gdp_raw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xkcd.com/1732/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presentation\code_screenshot\temp_co2_raw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presentation\code_screenshot\temp_co2_raw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73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file:///\\wsl.localhost\Ubuntu-20.04\home\robin\projects\PyConIT2025\output\images\ssp\co2_temperature.sv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file:///\\wsl.localhost\Ubuntu-20.04\home\robin\projects\PyConIT2025\output\images\ssp\co2_temperature.sv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customXml" Target="../ink/ink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\\wsl.localhost\Ubuntu-20.04\home\robin\projects\PyConIT2025\presentation\CMIP6_overview.mp4" TargetMode="External"/><Relationship Id="rId1" Type="http://schemas.microsoft.com/office/2007/relationships/media" Target="file:///\\wsl.localhost\Ubuntu-20.04\home\robin\projects\PyConIT2025\presentation\CMIP6_overview.mp4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\\wsl.localhost\Ubuntu-20.04\home\robin\projects\PyConIT2025\presentation\CMIP6_api.mp4" TargetMode="External"/><Relationship Id="rId1" Type="http://schemas.microsoft.com/office/2007/relationships/media" Target="file:///\\wsl.localhost\Ubuntu-20.04\home\robin\projects\PyConIT2025\presentation\CMIP6_api.mp4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presentation\code_screenshot\cmip6_get.pn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24381/cds.d08ed09a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4381/cds.d08ed09a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in-Castellani/pyconit25-future-climate-change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24381/cds.6edf04e0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03E88-7ECE-6825-B0AD-F3F2B9E2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4F18C4-2146-8574-0AEF-60E260CBAFB9}"/>
              </a:ext>
            </a:extLst>
          </p:cNvPr>
          <p:cNvSpPr txBox="1"/>
          <p:nvPr/>
        </p:nvSpPr>
        <p:spPr>
          <a:xfrm>
            <a:off x="644013" y="1551563"/>
            <a:ext cx="109039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Cos’è il </a:t>
            </a:r>
            <a:r>
              <a:rPr lang="it-IT" sz="48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cambiamento climatico</a:t>
            </a:r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?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br>
              <a:rPr lang="it-IT" sz="3600" dirty="0">
                <a:latin typeface="Helvetica"/>
                <a:cs typeface="Helvetica"/>
              </a:rPr>
            </a:b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«</a:t>
            </a:r>
            <a:r>
              <a:rPr lang="it-IT" sz="3600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Helvetica"/>
                <a:cs typeface="Helvetica"/>
              </a:rPr>
              <a:t>Per “cambiamenti climatici” si intendono i cambiamenti </a:t>
            </a:r>
            <a:r>
              <a:rPr lang="it-IT" sz="3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 lungo termine </a:t>
            </a:r>
            <a:r>
              <a:rPr lang="it-IT" sz="3600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Helvetica"/>
                <a:cs typeface="Helvetica"/>
              </a:rPr>
              <a:t>delle temperature e dei modelli meteorologici.</a:t>
            </a: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 »</a:t>
            </a:r>
            <a:endParaRPr lang="it-IT" sz="3600" dirty="0">
              <a:solidFill>
                <a:schemeClr val="bg2">
                  <a:lumMod val="90000"/>
                </a:schemeClr>
              </a:solidFill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Cit. </a:t>
            </a:r>
            <a:r>
              <a:rPr lang="it-IT" sz="3600" b="0" i="0" strike="noStrike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Nazioni Unite - Centro Regionale di Informazioni</a:t>
            </a:r>
            <a:endParaRPr lang="it-IT" sz="3600" dirty="0">
              <a:solidFill>
                <a:schemeClr val="bg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14EB5-2566-1594-9831-03D6A3D6B781}"/>
              </a:ext>
            </a:extLst>
          </p:cNvPr>
          <p:cNvSpPr txBox="1"/>
          <p:nvPr/>
        </p:nvSpPr>
        <p:spPr>
          <a:xfrm>
            <a:off x="8337755" y="6596390"/>
            <a:ext cx="38542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effectLst/>
                <a:hlinkClick r:id="rId3"/>
              </a:rPr>
              <a:t>https://unric.org/it/che-cosa-sono-i-cambiamenti-climatici/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16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230D51-536D-D0F0-94E9-EE9E943DD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91813E6-4E71-015F-0FF7-970514A4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5CB2694-CCFB-B94B-EB40-913240908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7559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1669A9-B50E-8FE4-DE83-EFFEF2DC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ACA7A7DA-D0D8-DF0C-1F64-D3FE57D6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071" y="4685071"/>
            <a:ext cx="2172929" cy="2172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6337A-CE19-9C8C-D542-E66E1E112D3C}"/>
              </a:ext>
            </a:extLst>
          </p:cNvPr>
          <p:cNvSpPr txBox="1"/>
          <p:nvPr/>
        </p:nvSpPr>
        <p:spPr>
          <a:xfrm>
            <a:off x="7427656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04328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377A8-445E-08BC-9234-CF7A1CC0A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3C3E32-69D7-D79C-0F80-C76BB98F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1" y="771599"/>
            <a:ext cx="11197097" cy="5314801"/>
          </a:xfrm>
          <a:prstGeom prst="rect">
            <a:avLst/>
          </a:prstGeom>
        </p:spPr>
      </p:pic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149E45AB-51EB-5F17-2BAE-7CDD81814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071" y="4685071"/>
            <a:ext cx="2172929" cy="2172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C9DCF-3A45-892A-C075-9E665430AB4E}"/>
              </a:ext>
            </a:extLst>
          </p:cNvPr>
          <p:cNvSpPr txBox="1"/>
          <p:nvPr/>
        </p:nvSpPr>
        <p:spPr>
          <a:xfrm>
            <a:off x="7427656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9D8C5-BE3C-ACFB-4AED-2BDA9B3AEFCE}"/>
              </a:ext>
            </a:extLst>
          </p:cNvPr>
          <p:cNvSpPr txBox="1"/>
          <p:nvPr/>
        </p:nvSpPr>
        <p:spPr>
          <a:xfrm>
            <a:off x="2379406" y="316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https://data.ece.iiasa.ac.at/ssp/#/downloads</a:t>
            </a:r>
          </a:p>
        </p:txBody>
      </p:sp>
    </p:spTree>
    <p:extLst>
      <p:ext uri="{BB962C8B-B14F-4D97-AF65-F5344CB8AC3E}">
        <p14:creationId xmlns:p14="http://schemas.microsoft.com/office/powerpoint/2010/main" val="14725353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F646C-19DF-851F-256D-080959952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58A65FC-09F4-9663-82BD-6F46A88779A5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18004" y="0"/>
            <a:ext cx="904423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F4FE9C-7817-4CD7-C1AA-2592F3921CDC}"/>
              </a:ext>
            </a:extLst>
          </p:cNvPr>
          <p:cNvSpPr/>
          <p:nvPr/>
        </p:nvSpPr>
        <p:spPr>
          <a:xfrm>
            <a:off x="2042160" y="2255520"/>
            <a:ext cx="7995920" cy="4104640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0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8C957-C081-0A43-EA50-0FD9ED26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3DC5165-084E-E867-D3D9-C9D333AF245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18004" y="0"/>
            <a:ext cx="904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140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4A9CB-1725-7C79-05EC-E26F1271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A4DB78-842D-120B-5696-3FBC1D2E651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18004" y="0"/>
            <a:ext cx="9044231" cy="6858000"/>
          </a:xfrm>
          <a:prstGeom prst="rect">
            <a:avLst/>
          </a:prstGeom>
        </p:spPr>
      </p:pic>
      <p:pic>
        <p:nvPicPr>
          <p:cNvPr id="11" name="Picture 10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F5870A14-C8A3-9C2D-C37E-4DA02AB2A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32" y="5624512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580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60680-4D3A-FAD4-C78A-8A8960A3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D26F81-9C1F-9F17-0B9C-B4FBF9702580}"/>
              </a:ext>
            </a:extLst>
          </p:cNvPr>
          <p:cNvPicPr>
            <a:picLocks noChangeAspect="1"/>
          </p:cNvPicPr>
          <p:nvPr/>
        </p:nvPicPr>
        <p:blipFill>
          <a:blip r:link="rId3"/>
          <a:srcRect/>
          <a:stretch>
            <a:fillRect/>
          </a:stretch>
        </p:blipFill>
        <p:spPr>
          <a:xfrm>
            <a:off x="1518004" y="0"/>
            <a:ext cx="9044231" cy="6857999"/>
          </a:xfrm>
          <a:prstGeom prst="rect">
            <a:avLst/>
          </a:prstGeom>
        </p:spPr>
      </p:pic>
      <p:pic>
        <p:nvPicPr>
          <p:cNvPr id="2" name="Picture 1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229F6F10-DD0F-7CB8-7D1C-41702486C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119" y="4500715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251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12BF7-34E2-E3A8-73CD-9F708FA2D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AE097C-B17A-84B0-6DF1-258C54E2922A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477806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35304-3B86-9720-759B-9639E14C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4175BE-ABB0-4289-91D5-D1F7BF13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885" y="683234"/>
            <a:ext cx="11422230" cy="5116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21180-F605-B97E-FC78-F3D3C1D15D71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CA5BD-0F70-DA2C-1925-943016087DA5}"/>
              </a:ext>
            </a:extLst>
          </p:cNvPr>
          <p:cNvSpPr txBox="1"/>
          <p:nvPr/>
        </p:nvSpPr>
        <p:spPr>
          <a:xfrm>
            <a:off x="2949435" y="221116"/>
            <a:ext cx="62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https://github.com/owid/co2-data</a:t>
            </a:r>
          </a:p>
        </p:txBody>
      </p:sp>
    </p:spTree>
    <p:extLst>
      <p:ext uri="{BB962C8B-B14F-4D97-AF65-F5344CB8AC3E}">
        <p14:creationId xmlns:p14="http://schemas.microsoft.com/office/powerpoint/2010/main" val="23392522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C0CFD7-C5F9-ECB6-638A-254DFC6D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B6B6F2-6CBF-76C7-838B-23AF1985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885" y="683234"/>
            <a:ext cx="11422230" cy="5116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5EBB8-7973-7B1F-9D90-550C055CD621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829DA-924A-0939-1EEE-6636A8D5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352"/>
            <a:ext cx="12171850" cy="5116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CA248-F33D-3C15-AFA2-77C0C3B08964}"/>
              </a:ext>
            </a:extLst>
          </p:cNvPr>
          <p:cNvSpPr txBox="1"/>
          <p:nvPr/>
        </p:nvSpPr>
        <p:spPr>
          <a:xfrm>
            <a:off x="2949435" y="221116"/>
            <a:ext cx="62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https://github.com/owid/co2-data</a:t>
            </a:r>
          </a:p>
        </p:txBody>
      </p:sp>
    </p:spTree>
    <p:extLst>
      <p:ext uri="{BB962C8B-B14F-4D97-AF65-F5344CB8AC3E}">
        <p14:creationId xmlns:p14="http://schemas.microsoft.com/office/powerpoint/2010/main" val="25929399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lobalWarming_2x_1080_extended5">
            <a:hlinkClick r:id="" action="ppaction://media"/>
            <a:extLst>
              <a:ext uri="{FF2B5EF4-FFF2-40B4-BE49-F238E27FC236}">
                <a16:creationId xmlns:a16="http://schemas.microsoft.com/office/drawing/2014/main" id="{2E10E552-DE1E-0D43-C79C-3CA2E1F74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16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539C7-1C83-97FE-C815-D480F2714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62BAE-09D2-F8A6-F8D1-4EC9D5D4A123}"/>
              </a:ext>
            </a:extLst>
          </p:cNvPr>
          <p:cNvPicPr>
            <a:picLocks noChangeAspect="1"/>
          </p:cNvPicPr>
          <p:nvPr/>
        </p:nvPicPr>
        <p:blipFill>
          <a:blip r:link="rId3"/>
          <a:srcRect/>
          <a:stretch>
            <a:fillRect/>
          </a:stretch>
        </p:blipFill>
        <p:spPr>
          <a:xfrm>
            <a:off x="0" y="892968"/>
            <a:ext cx="12192000" cy="50720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039B75-F9CC-DDED-E3A2-557D375BCD21}"/>
              </a:ext>
            </a:extLst>
          </p:cNvPr>
          <p:cNvSpPr/>
          <p:nvPr/>
        </p:nvSpPr>
        <p:spPr>
          <a:xfrm>
            <a:off x="501445" y="2753360"/>
            <a:ext cx="10589342" cy="265438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C22DDF07-D982-2F0D-65C5-252CCD459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81" y="1374057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1005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E4E59C-AD2B-A575-9336-1D566BBD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123C6-213B-DEE3-026C-6CE108EF45AE}"/>
              </a:ext>
            </a:extLst>
          </p:cNvPr>
          <p:cNvPicPr>
            <a:picLocks noChangeAspect="1"/>
          </p:cNvPicPr>
          <p:nvPr/>
        </p:nvPicPr>
        <p:blipFill>
          <a:blip r:link="rId3"/>
          <a:srcRect/>
          <a:stretch>
            <a:fillRect/>
          </a:stretch>
        </p:blipFill>
        <p:spPr>
          <a:xfrm>
            <a:off x="0" y="892968"/>
            <a:ext cx="12192000" cy="5072062"/>
          </a:xfrm>
          <a:prstGeom prst="rect">
            <a:avLst/>
          </a:prstGeom>
        </p:spPr>
      </p:pic>
      <p:pic>
        <p:nvPicPr>
          <p:cNvPr id="5" name="Picture 4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FC7E0171-C567-D83D-BF27-4AF4AE987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81" y="1374057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5991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53E81-72D5-4A18-5694-5A1E8779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6AC429CB-6B74-AA9E-8FD7-D1DE9FBB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5" y="0"/>
            <a:ext cx="1076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863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A2221-E86B-2E8F-AE9A-37F3FA55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6D8D70C3-ABA0-39BD-6713-BA5C20E3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2" y="0"/>
            <a:ext cx="10915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3907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9F568-8E0D-DEEC-1501-1EBF700C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ine&#10;&#10;AI-generated content may be incorrect.">
            <a:extLst>
              <a:ext uri="{FF2B5EF4-FFF2-40B4-BE49-F238E27FC236}">
                <a16:creationId xmlns:a16="http://schemas.microsoft.com/office/drawing/2014/main" id="{36885B06-E429-F589-1823-A2D12706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87" y="0"/>
            <a:ext cx="111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136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825B9-5F99-1046-03F7-42487D4C3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289E778C-5AF7-E3A7-1F13-370B6A32E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61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97DCC-7C6E-4B1D-C632-4ADB0BB4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EFAB8506-A0CC-6FCC-2FBC-05A9CDBA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578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C2AC5-3D1A-48B5-C72E-70CDDB861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7249DF15-E838-83F7-F4ED-C4A18BDD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3763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E23D3-D075-6808-2E5D-7DDA8D513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CDA47-E39F-3BEE-0255-125D6243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372" y="0"/>
            <a:ext cx="110972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8216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EDED3-5367-6358-FF19-B3E662BD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1E8C4-D5C2-634C-1CAA-328652075D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372" y="0"/>
            <a:ext cx="11097255" cy="6857999"/>
          </a:xfrm>
          <a:prstGeom prst="rect">
            <a:avLst/>
          </a:prstGeom>
        </p:spPr>
      </p:pic>
      <p:pic>
        <p:nvPicPr>
          <p:cNvPr id="4" name="Picture 3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EBF2F3F8-4446-6274-0A28-DB13A056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91" y="2169186"/>
            <a:ext cx="1978464" cy="2641353"/>
          </a:xfrm>
          <a:prstGeom prst="rect">
            <a:avLst/>
          </a:prstGeo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B33C3D-D8FC-D497-169C-E2278CB2B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355" y="2379832"/>
            <a:ext cx="5618112" cy="22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56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D602B-C35B-6B4F-5A12-6C69BA00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398" y="0"/>
            <a:ext cx="6915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730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85589-FD4C-86FE-37AE-46552D04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9BC73-86ED-63E4-DBB3-E2F6136B377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7C477-8C07-FE6D-BA2A-6CFE7533928A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4B16F-21D2-3E66-723A-C334C27C2FF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B863847-E95E-170E-9C2E-A791C23C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368"/>
            <a:ext cx="6654474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646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AE4DB-D137-BA58-36E3-E8A94C3B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E3AC10-5251-2A71-E337-4F4D47FE941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C9137-5354-8EAD-AA29-3F35D1ED488C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405FC-859C-0023-03F5-0649029135A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02B8BC7-0878-2015-A6FD-BF68DCE15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368"/>
            <a:ext cx="6654474" cy="4159046"/>
          </a:xfrm>
          <a:prstGeom prst="rect">
            <a:avLst/>
          </a:prstGeom>
        </p:spPr>
      </p:pic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EF4D1B5A-9CAD-F35D-669B-95B6CCCB4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03" y="1049441"/>
            <a:ext cx="1764123" cy="5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4386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F31FF-FF23-5F99-DA2D-3EE73A843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637CCD-F37C-A71C-81E0-72F08785DABE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8DA7B-41BC-2C70-5C5C-58E2F351350F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9E6A0-7C3E-D45A-D5E0-A40F8F422D82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1008285-6986-B0B1-AA87-66B670AE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368"/>
            <a:ext cx="6654474" cy="4159046"/>
          </a:xfrm>
          <a:prstGeom prst="rect">
            <a:avLst/>
          </a:prstGeom>
        </p:spPr>
      </p:pic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038768C1-B29D-ECB6-C58D-9F49ED67E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03" y="1049441"/>
            <a:ext cx="1764123" cy="585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24A82C1-8996-DE1A-7AE5-F1CE11437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2714"/>
          <a:stretch/>
        </p:blipFill>
        <p:spPr>
          <a:xfrm>
            <a:off x="6010276" y="0"/>
            <a:ext cx="6096000" cy="6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2212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54EF2-2882-A3A2-EEA3-18D9B34F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A664A2-6B57-256B-081D-19DC56E01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325"/>
            <a:ext cx="7924717" cy="2907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DF0123-4CAC-4F61-8724-9AC2735C4ACB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07EE9-4606-9E5D-F406-93AFE4DB4096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0428-A558-893F-0044-CD7F90947FD2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DE423240-D149-716A-1591-B471EBA9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0" y="282501"/>
            <a:ext cx="1764123" cy="5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5294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80C1C-2B32-F96F-0291-F656777E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72BF0E2-9434-E31B-53DB-64ACD5DE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325"/>
            <a:ext cx="7924717" cy="2907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19399-38ED-A36C-83D0-D4D4C3CE362F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CA661-5651-A373-445E-D426FC74E5B9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932A5-8FB0-B9D4-0C20-7DC0E4192AA7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CE2910BA-1E45-1AB3-FE33-7EFD9B2D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0" y="282501"/>
            <a:ext cx="1764123" cy="585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A7939A-7B6D-0859-3196-B8C2082DD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1646" t="217" b="-217"/>
          <a:stretch/>
        </p:blipFill>
        <p:spPr>
          <a:xfrm>
            <a:off x="5958348" y="-21103"/>
            <a:ext cx="6233652" cy="6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8661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63529-526B-9AB8-4BAA-BE605E96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C49DE7-A82F-B91A-50B8-93EDACCCAA3B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DE715-E270-111F-C7B2-BDD5990BA4D3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82189-24AE-21D2-6329-5B395E63DF0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3C107A4-2DFF-86CF-B877-0BBC80310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6" t="217" b="-217"/>
          <a:stretch/>
        </p:blipFill>
        <p:spPr>
          <a:xfrm>
            <a:off x="-35213" y="302975"/>
            <a:ext cx="12262426" cy="604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051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C20F7-6819-4699-F41D-8DA3BC2B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592E6-46D5-C339-49D5-9168ACB45C49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C877D-D015-9549-A034-705AA1EEE31B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C5660-196D-96A8-090A-DF9DE0A18433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4D700F-829C-97F6-B325-C4FFF4456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link="rId4"/>
              </a:ext>
            </a:extLst>
          </a:blip>
          <a:srcRect t="685" b="685"/>
          <a:stretch>
            <a:fillRect/>
          </a:stretch>
        </p:blipFill>
        <p:spPr>
          <a:xfrm>
            <a:off x="-1" y="302976"/>
            <a:ext cx="12192001" cy="6012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6BCCBF-8B67-BF76-9017-F6D7FB6913EA}"/>
              </a:ext>
            </a:extLst>
          </p:cNvPr>
          <p:cNvSpPr/>
          <p:nvPr/>
        </p:nvSpPr>
        <p:spPr>
          <a:xfrm>
            <a:off x="6096000" y="186813"/>
            <a:ext cx="6096000" cy="61286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580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A0980-E8E5-22E7-E9C6-F46CC168A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56B903-4013-0CA4-135B-3C86BE1DD746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08976-76B9-CCB9-A04A-4BB83A6ACC2C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63534-4236-E0BA-DB73-8EE29BE49813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D9AA6D5-0FF3-2DD4-54AA-16E2EF110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link="rId4"/>
              </a:ext>
            </a:extLst>
          </a:blip>
          <a:srcRect t="685" b="685"/>
          <a:stretch>
            <a:fillRect/>
          </a:stretch>
        </p:blipFill>
        <p:spPr>
          <a:xfrm>
            <a:off x="-1" y="302976"/>
            <a:ext cx="12192001" cy="60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8310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EE5B1-BB6C-3857-87A9-31D9E7EA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CC6B5-B96C-2CEE-AD21-1C477FB0D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513"/>
            <a:ext cx="12192000" cy="5210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2AFF5-3CF6-A94B-18B0-073055BFC6BB}"/>
                  </a:ext>
                </a:extLst>
              </p14:cNvPr>
              <p14:cNvContentPartPr/>
              <p14:nvPr/>
            </p14:nvContentPartPr>
            <p14:xfrm>
              <a:off x="2133650" y="2878788"/>
              <a:ext cx="9575640" cy="45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2AFF5-3CF6-A94B-18B0-073055BFC6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8010" y="2843148"/>
                <a:ext cx="9647280" cy="527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9AAAC-0706-E91C-A5C3-F13436685ACE}"/>
              </a:ext>
            </a:extLst>
          </p:cNvPr>
          <p:cNvSpPr txBox="1"/>
          <p:nvPr/>
        </p:nvSpPr>
        <p:spPr>
          <a:xfrm>
            <a:off x="3608439" y="3069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https://cds.climate.copernicus.eu/</a:t>
            </a:r>
          </a:p>
        </p:txBody>
      </p:sp>
    </p:spTree>
    <p:extLst>
      <p:ext uri="{BB962C8B-B14F-4D97-AF65-F5344CB8AC3E}">
        <p14:creationId xmlns:p14="http://schemas.microsoft.com/office/powerpoint/2010/main" val="2881553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MIP6_overview">
            <a:hlinkClick r:id="" action="ppaction://media"/>
            <a:extLst>
              <a:ext uri="{FF2B5EF4-FFF2-40B4-BE49-F238E27FC236}">
                <a16:creationId xmlns:a16="http://schemas.microsoft.com/office/drawing/2014/main" id="{55CC8763-31D6-CD87-ACFD-8FE9F876C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78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975C9-D0B1-C1A1-313E-45599C007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CEF58-EAEB-A624-EA96-CCC21E93A717}"/>
              </a:ext>
            </a:extLst>
          </p:cNvPr>
          <p:cNvSpPr txBox="1"/>
          <p:nvPr/>
        </p:nvSpPr>
        <p:spPr>
          <a:xfrm>
            <a:off x="644013" y="1551563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latin typeface="Helvetica"/>
                <a:cs typeface="Helvetica"/>
              </a:rPr>
              <a:t>🖼️ </a:t>
            </a:r>
            <a:r>
              <a:rPr lang="it-IT" sz="3600" dirty="0">
                <a:solidFill>
                  <a:schemeClr val="bg1"/>
                </a:solidFill>
                <a:latin typeface="Helvetica"/>
                <a:cs typeface="Helvetica"/>
              </a:rPr>
              <a:t>Framework scientifico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69EB4-A37C-B516-D4C4-FD7227DECB35}"/>
              </a:ext>
            </a:extLst>
          </p:cNvPr>
          <p:cNvSpPr txBox="1"/>
          <p:nvPr/>
        </p:nvSpPr>
        <p:spPr>
          <a:xfrm>
            <a:off x="644013" y="2197894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📩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Reperire 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E567B-09E7-AA93-1973-70C2566CC0BD}"/>
              </a:ext>
            </a:extLst>
          </p:cNvPr>
          <p:cNvSpPr txBox="1"/>
          <p:nvPr/>
        </p:nvSpPr>
        <p:spPr>
          <a:xfrm>
            <a:off x="644013" y="2844225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⚙️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Analizzare/processare i dati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4CEC6-82E0-0452-3570-9859C38AEEB2}"/>
              </a:ext>
            </a:extLst>
          </p:cNvPr>
          <p:cNvSpPr txBox="1"/>
          <p:nvPr/>
        </p:nvSpPr>
        <p:spPr>
          <a:xfrm>
            <a:off x="644013" y="4136887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🤔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Interrogarsi sui risultati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29024-0F3D-6618-63C2-A63577865824}"/>
              </a:ext>
            </a:extLst>
          </p:cNvPr>
          <p:cNvSpPr txBox="1"/>
          <p:nvPr/>
        </p:nvSpPr>
        <p:spPr>
          <a:xfrm>
            <a:off x="644013" y="3490556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latin typeface="Helvetica"/>
                <a:cs typeface="Helvetica"/>
              </a:rPr>
              <a:t>🗺️ </a:t>
            </a:r>
            <a:r>
              <a:rPr lang="it-IT" sz="3600" dirty="0">
                <a:solidFill>
                  <a:schemeClr val="bg1"/>
                </a:solidFill>
                <a:latin typeface="Helvetica"/>
                <a:cs typeface="Helvetica"/>
              </a:rPr>
              <a:t>Visualizzare i risultati</a:t>
            </a:r>
          </a:p>
        </p:txBody>
      </p:sp>
      <p:pic>
        <p:nvPicPr>
          <p:cNvPr id="3" name="Picture 2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5B4C87D5-1E86-BE96-FE33-A6EE9281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332" y="1430199"/>
            <a:ext cx="923925" cy="1233488"/>
          </a:xfrm>
          <a:prstGeom prst="rect">
            <a:avLst/>
          </a:prstGeom>
        </p:spPr>
      </p:pic>
      <p:pic>
        <p:nvPicPr>
          <p:cNvPr id="6" name="Picture 5" descr="A close-up of a logo&#10;&#10;AI-generated content may be incorrect.">
            <a:extLst>
              <a:ext uri="{FF2B5EF4-FFF2-40B4-BE49-F238E27FC236}">
                <a16:creationId xmlns:a16="http://schemas.microsoft.com/office/drawing/2014/main" id="{D9A8F5B0-8828-B25B-9ED9-AE66728F5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568" y="2884624"/>
            <a:ext cx="2497849" cy="82833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1352496-77D1-761F-BF1E-CA0ECF5DBF88}"/>
              </a:ext>
            </a:extLst>
          </p:cNvPr>
          <p:cNvGrpSpPr/>
          <p:nvPr/>
        </p:nvGrpSpPr>
        <p:grpSpPr>
          <a:xfrm>
            <a:off x="6546834" y="3975980"/>
            <a:ext cx="2230734" cy="1115259"/>
            <a:chOff x="3125037" y="954593"/>
            <a:chExt cx="2230734" cy="11152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42E20-4370-C7C7-7594-83CFB0C2B2F8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C52A5477-C28F-2EDC-0A94-7EE01D83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  <p:pic>
        <p:nvPicPr>
          <p:cNvPr id="12" name="Picture 11" descr="A green and white logo&#10;&#10;AI-generated content may be incorrect.">
            <a:extLst>
              <a:ext uri="{FF2B5EF4-FFF2-40B4-BE49-F238E27FC236}">
                <a16:creationId xmlns:a16="http://schemas.microsoft.com/office/drawing/2014/main" id="{7523437B-D30B-CC92-15B0-102079E3D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780" y="5519336"/>
            <a:ext cx="2451977" cy="76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6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MIP6_api">
            <a:hlinkClick r:id="" action="ppaction://media"/>
            <a:extLst>
              <a:ext uri="{FF2B5EF4-FFF2-40B4-BE49-F238E27FC236}">
                <a16:creationId xmlns:a16="http://schemas.microsoft.com/office/drawing/2014/main" id="{52B3EBCB-25C9-3E03-4083-5CCDD1FD4A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11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EE4E2-AB44-C66F-3694-7008CB22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698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87BC1-FECC-C90E-200E-824D1992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B0E77AC-0C37-6044-4962-E0792434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A40C6-DFED-FDBB-E36C-23287F0BEF65}"/>
              </a:ext>
            </a:extLst>
          </p:cNvPr>
          <p:cNvSpPr/>
          <p:nvPr/>
        </p:nvSpPr>
        <p:spPr>
          <a:xfrm>
            <a:off x="2231921" y="3246783"/>
            <a:ext cx="7482350" cy="3380158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DC43B8-49B3-DD4A-6539-2B4DFC34186A}"/>
              </a:ext>
            </a:extLst>
          </p:cNvPr>
          <p:cNvSpPr/>
          <p:nvPr/>
        </p:nvSpPr>
        <p:spPr>
          <a:xfrm>
            <a:off x="2291555" y="1484030"/>
            <a:ext cx="7482350" cy="5083276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906EC-1ED5-DFA3-CC5D-8E2A965BB5AA}"/>
              </a:ext>
            </a:extLst>
          </p:cNvPr>
          <p:cNvSpPr/>
          <p:nvPr/>
        </p:nvSpPr>
        <p:spPr>
          <a:xfrm>
            <a:off x="2354824" y="5585792"/>
            <a:ext cx="7482350" cy="101133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0174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469F6C-20EE-4CFB-8807-723ADD08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52B5977-EBCD-0EC4-FD2E-033A2A23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C73F34-6D15-6E42-3D92-4ED12E98518B}"/>
              </a:ext>
            </a:extLst>
          </p:cNvPr>
          <p:cNvSpPr/>
          <p:nvPr/>
        </p:nvSpPr>
        <p:spPr>
          <a:xfrm>
            <a:off x="2231921" y="3246783"/>
            <a:ext cx="7482350" cy="3380158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9A169-6D70-AF20-AC4A-F74A38F0DC3B}"/>
              </a:ext>
            </a:extLst>
          </p:cNvPr>
          <p:cNvSpPr/>
          <p:nvPr/>
        </p:nvSpPr>
        <p:spPr>
          <a:xfrm>
            <a:off x="2354824" y="5585792"/>
            <a:ext cx="7482350" cy="101133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8662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AC281-B4E9-EC77-89B9-0AC5B9A0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37742FB7-0067-0A2E-1D1D-2CBDF2E7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9F80A8-4B6E-7619-DBC5-8FB82637E5EB}"/>
              </a:ext>
            </a:extLst>
          </p:cNvPr>
          <p:cNvSpPr/>
          <p:nvPr/>
        </p:nvSpPr>
        <p:spPr>
          <a:xfrm>
            <a:off x="2354824" y="5585792"/>
            <a:ext cx="7482350" cy="101133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1249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733279-89BD-0CFE-F879-6E0B985C5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CE0B200-F347-7728-B64A-F9506561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405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15B20-E670-4DA4-77DE-99937FB24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72EB4A1F-AD54-0B25-17B8-BDF17744EAD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964635" y="10823"/>
            <a:ext cx="8262729" cy="68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8381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7BCC0-A531-4F95-F9A3-89C83CFD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4701868-DD8E-D503-DC9A-95C0C7D3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076"/>
            <a:ext cx="12192000" cy="53598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3EE013-B2CD-DBAA-C014-730A61E6ED57}"/>
              </a:ext>
            </a:extLst>
          </p:cNvPr>
          <p:cNvGrpSpPr/>
          <p:nvPr/>
        </p:nvGrpSpPr>
        <p:grpSpPr>
          <a:xfrm>
            <a:off x="3215473" y="749076"/>
            <a:ext cx="2230734" cy="1115259"/>
            <a:chOff x="3125037" y="954593"/>
            <a:chExt cx="2230734" cy="11152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469180-44E3-0581-4827-1C87451F4F49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D5474668-5BFA-43B5-75AF-3AE18C977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20164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B2D02-0E32-9E85-7C6D-A3CD94B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1BA0FA2-B99C-B9FB-72E9-2FF56E9C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076"/>
            <a:ext cx="12192000" cy="53598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7F0EC6-B801-1A61-E81C-156FA9A4BE8E}"/>
              </a:ext>
            </a:extLst>
          </p:cNvPr>
          <p:cNvGrpSpPr/>
          <p:nvPr/>
        </p:nvGrpSpPr>
        <p:grpSpPr>
          <a:xfrm>
            <a:off x="3215473" y="749076"/>
            <a:ext cx="2230734" cy="1115259"/>
            <a:chOff x="3125037" y="954593"/>
            <a:chExt cx="2230734" cy="11152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0F962-AA9B-38D4-4480-B68EF859E1FC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6444CC15-6B80-E3AC-3544-03DB8AC54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45C9E0BE-4EB3-FCEC-F33F-DA70B0409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017" y="460513"/>
            <a:ext cx="7915966" cy="59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853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9204FC-B25F-4D7A-4107-1650E923B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B5C140D-715D-0F14-1465-DB19C10D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585"/>
            <a:ext cx="12192000" cy="4298830"/>
          </a:xfrm>
          <a:prstGeom prst="rect">
            <a:avLst/>
          </a:prstGeom>
        </p:spPr>
      </p:pic>
      <p:pic>
        <p:nvPicPr>
          <p:cNvPr id="6" name="Picture 5" descr="A green and white logo&#10;&#10;AI-generated content may be incorrect.">
            <a:extLst>
              <a:ext uri="{FF2B5EF4-FFF2-40B4-BE49-F238E27FC236}">
                <a16:creationId xmlns:a16="http://schemas.microsoft.com/office/drawing/2014/main" id="{B38BEFAB-F74D-0F67-9293-39874329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19" y="462603"/>
            <a:ext cx="4154881" cy="12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441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A41E-ED81-7141-B0B7-33BD8E32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E301DD2-9719-198A-129C-AFD4B3C7C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2832488-512B-0818-46C2-F71616217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7053D-0B88-000F-C269-A80EF3DFEF3F}"/>
              </a:ext>
            </a:extLst>
          </p:cNvPr>
          <p:cNvSpPr/>
          <p:nvPr/>
        </p:nvSpPr>
        <p:spPr>
          <a:xfrm>
            <a:off x="3333135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7B846-0E11-4954-9D1D-61A12D327395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FF1581-79C0-E749-D89E-BDAFC30783FC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78F44A-23F8-011C-4481-ABBB22D59F44}"/>
              </a:ext>
            </a:extLst>
          </p:cNvPr>
          <p:cNvSpPr/>
          <p:nvPr/>
        </p:nvSpPr>
        <p:spPr>
          <a:xfrm>
            <a:off x="6769509" y="4340943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E29F3-8995-3BD7-C58B-F172583D54FC}"/>
              </a:ext>
            </a:extLst>
          </p:cNvPr>
          <p:cNvSpPr/>
          <p:nvPr/>
        </p:nvSpPr>
        <p:spPr>
          <a:xfrm>
            <a:off x="3220064" y="424853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8807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154F4-2662-1FE1-E1F1-C4BECC6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1DE679D-4853-FBEE-B298-9FA3F513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585"/>
            <a:ext cx="12192000" cy="4298830"/>
          </a:xfrm>
          <a:prstGeom prst="rect">
            <a:avLst/>
          </a:prstGeom>
        </p:spPr>
      </p:pic>
      <p:pic>
        <p:nvPicPr>
          <p:cNvPr id="6" name="Picture 5" descr="A green and white logo&#10;&#10;AI-generated content may be incorrect.">
            <a:extLst>
              <a:ext uri="{FF2B5EF4-FFF2-40B4-BE49-F238E27FC236}">
                <a16:creationId xmlns:a16="http://schemas.microsoft.com/office/drawing/2014/main" id="{6924CC6A-0165-B0ED-69F3-D11B8418A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19" y="462603"/>
            <a:ext cx="4154881" cy="1295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C9460C-EB57-7A96-3403-26414BFC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701" r="6596" b="7856"/>
          <a:stretch/>
        </p:blipFill>
        <p:spPr>
          <a:xfrm>
            <a:off x="2358887" y="130405"/>
            <a:ext cx="7474226" cy="65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3552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39B3D-7923-8AAA-E888-D6F4EA508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E27148A-E4D8-91C3-7D74-BBB88114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5F46B-ACB0-A659-A564-875D13743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0"/>
            <a:ext cx="531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7370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2231D-FD24-4139-69E3-9C785A69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8D2D7-BFDA-624D-7873-B26E72E95A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E95794-A46B-7415-8A87-15342754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771"/>
          <a:stretch/>
        </p:blipFill>
        <p:spPr>
          <a:xfrm>
            <a:off x="9832" y="0"/>
            <a:ext cx="522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9237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4D950-524C-461B-0773-CF3E3CA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D7283-C3B4-B5F8-F425-7ECA3C20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0" cy="645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1A0C7-7714-D4CB-B9BE-325F4116F638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7225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E3080-A6D0-5150-87E9-CEBDBBAD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129A2B-FE6C-6D87-BA16-FE46585D380F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map of italy with a temperature&#10;&#10;AI-generated content may be incorrect.">
            <a:extLst>
              <a:ext uri="{FF2B5EF4-FFF2-40B4-BE49-F238E27FC236}">
                <a16:creationId xmlns:a16="http://schemas.microsoft.com/office/drawing/2014/main" id="{1A95C043-03FE-A89A-D715-2D437284F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048" y="368473"/>
            <a:ext cx="6610667" cy="5887235"/>
          </a:xfrm>
          <a:prstGeom prst="rect">
            <a:avLst/>
          </a:prstGeom>
        </p:spPr>
      </p:pic>
      <p:pic>
        <p:nvPicPr>
          <p:cNvPr id="7" name="Picture 6" descr="A map of the region&#10;&#10;AI-generated content may be incorrect.">
            <a:extLst>
              <a:ext uri="{FF2B5EF4-FFF2-40B4-BE49-F238E27FC236}">
                <a16:creationId xmlns:a16="http://schemas.microsoft.com/office/drawing/2014/main" id="{2698F85B-7169-17E2-2000-F1EC397E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809"/>
          <a:stretch/>
        </p:blipFill>
        <p:spPr>
          <a:xfrm>
            <a:off x="0" y="372577"/>
            <a:ext cx="5647275" cy="61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677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DAF5-4E99-1E11-8738-982E78B8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46B8A1-F132-2E27-01CF-6B2EA885DD85}"/>
              </a:ext>
            </a:extLst>
          </p:cNvPr>
          <p:cNvSpPr txBox="1"/>
          <p:nvPr/>
        </p:nvSpPr>
        <p:spPr>
          <a:xfrm>
            <a:off x="1524000" y="1997839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Le nostre scelte definiscono</a:t>
            </a:r>
            <a:b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il cambiamento climatico 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1356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EF75C-610E-E3A1-CE42-9CC71E6F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705EF-0A22-B0B6-4638-D444F57625C9}"/>
              </a:ext>
            </a:extLst>
          </p:cNvPr>
          <p:cNvSpPr txBox="1"/>
          <p:nvPr/>
        </p:nvSpPr>
        <p:spPr>
          <a:xfrm>
            <a:off x="323681" y="1582340"/>
            <a:ext cx="118197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276582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822BE-EDDB-3851-A443-035139AC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92EB43-63AC-9E04-A937-676AF04BE4AC}"/>
              </a:ext>
            </a:extLst>
          </p:cNvPr>
          <p:cNvSpPr txBox="1"/>
          <p:nvPr/>
        </p:nvSpPr>
        <p:spPr>
          <a:xfrm>
            <a:off x="323681" y="1582340"/>
            <a:ext cx="118197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  <a:p>
            <a:pPr rtl="0"/>
            <a:endParaRPr lang="en-US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🚲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Muoviamoci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leggeri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/e.</a:t>
            </a:r>
            <a:endParaRPr lang="it-IT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8806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7E4A28-617F-A375-18D0-1C773DCF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F4D38C-7B8A-240C-F35C-B8726A543541}"/>
              </a:ext>
            </a:extLst>
          </p:cNvPr>
          <p:cNvSpPr txBox="1"/>
          <p:nvPr/>
        </p:nvSpPr>
        <p:spPr>
          <a:xfrm>
            <a:off x="323681" y="1582340"/>
            <a:ext cx="118197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  <a:p>
            <a:pPr rtl="0"/>
            <a:endParaRPr lang="en-US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🚲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Muoviamoci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leggeri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/e.</a:t>
            </a:r>
            <a:endParaRPr lang="it-IT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🧑‍🚒Seguiamo la Protezione Civile locale.</a:t>
            </a:r>
            <a:endParaRPr lang="it-IT" sz="3200" dirty="0">
              <a:effectLst/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5223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BA7B5-00F2-3985-8BB6-113310E1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D0B408-EB16-5F16-7ECC-9397CFC08E75}"/>
              </a:ext>
            </a:extLst>
          </p:cNvPr>
          <p:cNvSpPr txBox="1"/>
          <p:nvPr/>
        </p:nvSpPr>
        <p:spPr>
          <a:xfrm>
            <a:off x="323681" y="1582340"/>
            <a:ext cx="1181976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  <a:p>
            <a:pPr rtl="0"/>
            <a:endParaRPr lang="en-US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🚲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Muoviamoci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leggeri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/e.</a:t>
            </a:r>
            <a:endParaRPr lang="it-IT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🧑‍🚒Seguiamo la Protezione Civile locale.</a:t>
            </a:r>
            <a:r>
              <a:rPr lang="it-IT" sz="3200" b="0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 </a:t>
            </a:r>
            <a:endParaRPr lang="it-IT" sz="3200" dirty="0">
              <a:effectLst/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🗳️Ricordiamo l’importanza del nostro voto.</a:t>
            </a:r>
            <a:endParaRPr lang="it-IT" sz="3200" dirty="0">
              <a:effectLst/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2836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77D1EF-3E07-1575-EB65-127087D78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DE2EB7F-07A8-1086-48FB-FD706799F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EEC63EA-9D1F-69C6-3F61-3D1B34BC4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D31585-1D7E-2348-267B-20CF8B9E5D3E}"/>
              </a:ext>
            </a:extLst>
          </p:cNvPr>
          <p:cNvSpPr/>
          <p:nvPr/>
        </p:nvSpPr>
        <p:spPr>
          <a:xfrm>
            <a:off x="3333135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66ABF4-6363-6789-343D-CA711C46B954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2A99E-0503-B4A7-8F56-B51900094187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6172F-5115-1B6A-54C6-96163A8DF768}"/>
              </a:ext>
            </a:extLst>
          </p:cNvPr>
          <p:cNvSpPr/>
          <p:nvPr/>
        </p:nvSpPr>
        <p:spPr>
          <a:xfrm>
            <a:off x="6769509" y="4340943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1984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268A4-118F-BBBE-0CF0-B8CD382C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BB086C-F591-BB29-C4DD-63BE462E412C}"/>
              </a:ext>
            </a:extLst>
          </p:cNvPr>
          <p:cNvSpPr txBox="1"/>
          <p:nvPr/>
        </p:nvSpPr>
        <p:spPr>
          <a:xfrm>
            <a:off x="1455174" y="1997839"/>
            <a:ext cx="95962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60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https://github.com/Robin-Castellani/pyconit25-future-climate-change 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6" name="Picture 5" descr="A white cat in a black circle&#10;&#10;AI-generated content may be incorrect.">
            <a:extLst>
              <a:ext uri="{FF2B5EF4-FFF2-40B4-BE49-F238E27FC236}">
                <a16:creationId xmlns:a16="http://schemas.microsoft.com/office/drawing/2014/main" id="{C447C151-66E4-6596-259C-8ADB712E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116" y="4998283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8339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9CA5D-2BA6-233A-7B39-3AD81A35F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FE3A30-D3FC-C3A1-1643-15A3F5C08548}"/>
              </a:ext>
            </a:extLst>
          </p:cNvPr>
          <p:cNvSpPr txBox="1"/>
          <p:nvPr/>
        </p:nvSpPr>
        <p:spPr>
          <a:xfrm>
            <a:off x="1238865" y="622102"/>
            <a:ext cx="9281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6000">
                <a:solidFill>
                  <a:schemeClr val="bg1"/>
                </a:solidFill>
              </a:rPr>
              <a:t>Feedback 👐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FE3941BC-7578-A28E-EEFF-65A48E84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1637765"/>
            <a:ext cx="475488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9793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1C88DF-1E21-3ED7-92DD-7D8CCB73E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089DAA-D1C7-D5C7-C525-D1DAB24AA768}"/>
              </a:ext>
            </a:extLst>
          </p:cNvPr>
          <p:cNvSpPr txBox="1"/>
          <p:nvPr/>
        </p:nvSpPr>
        <p:spPr>
          <a:xfrm>
            <a:off x="1238865" y="916742"/>
            <a:ext cx="928165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Qualcosa in più...</a:t>
            </a:r>
          </a:p>
          <a:p>
            <a:pPr algn="ctr" rtl="0"/>
            <a:endParaRPr lang="it-IT" sz="6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it-IT" sz="60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Perché non si sa mai...</a:t>
            </a:r>
          </a:p>
          <a:p>
            <a:pPr algn="ctr" rtl="0"/>
            <a:endParaRPr lang="it-IT" sz="6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en-US" sz="60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😏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05887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06AD8-556E-1D0E-7FFE-C5BAC019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BA1C-2A68-574A-0DBC-1453A54361A4}"/>
              </a:ext>
            </a:extLst>
          </p:cNvPr>
          <p:cNvSpPr txBox="1"/>
          <p:nvPr/>
        </p:nvSpPr>
        <p:spPr>
          <a:xfrm>
            <a:off x="7134225" y="6624965"/>
            <a:ext cx="5057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Showyourstripes.info by Ed Hawkins, University of Reading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57C68D-22AF-CB60-2FAD-DBC97841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39884" y="1265564"/>
            <a:ext cx="8929628" cy="50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A836B7-4A10-8B39-B615-2DE8B507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79682" y="623290"/>
            <a:ext cx="10632635" cy="598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39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4EFB7-7F8F-F198-ECAD-8E99E7E77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italy with yellow dots&#10;&#10;Description automatically generated">
            <a:extLst>
              <a:ext uri="{FF2B5EF4-FFF2-40B4-BE49-F238E27FC236}">
                <a16:creationId xmlns:a16="http://schemas.microsoft.com/office/drawing/2014/main" id="{51367B25-ADAF-4747-EE24-2F1FF4AB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84" y="0"/>
            <a:ext cx="7251231" cy="6491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AC5401-570A-7643-AACA-2B9C1DF52B0D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(2022): Global sea level change indicators from 1950 to 2050 derived from reanalysis and high resolution CMIP6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10.24381/cds.6edf04e0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4959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30EFB-2DCD-4C97-F391-459A99D1A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2A090-3440-121D-98AB-4C6DE106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1" cy="645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D42A8-77DB-94D1-CCFE-C7431F612008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(C3S), Climate Data Store (CDS), (2024): Climate indicators for Europe from 1940 to 2100 derived from reanalysis and climate projections, Copernicus Climate Change Service (C3S) Climate Data Store (CDS).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7028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68C50-AA41-B03F-FEF5-DE54482A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BFF1A97-5DF0-B502-B456-C87AD9CF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491" y="423902"/>
            <a:ext cx="8967018" cy="6010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B12A7C-3E66-59BB-70C2-FD6D79412567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3727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C444A-974C-A740-C900-D7066C19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751FCEB-AF71-1F6B-CDA7-8EA4306B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A5905-11A2-C3F2-8E8B-68515F4CEDB9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8949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8F2A0-9DBD-7C57-2978-CB1BC280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2D70999-C1BE-5A45-D271-9A316F04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CD2CC7-DB60-A950-D3C5-1139C2799BBF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2188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3D6E3-A150-7AB8-75B5-3635B26B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52D2EDE-A37C-A12F-AF3E-7035C426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06386" y="427784"/>
            <a:ext cx="7579228" cy="6002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81F8D-BD91-FEFE-E27B-FE6590B0291C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 (2023) - “Which form of transport has the smallest carbon footprint?” Published online at OurWorldinData.org. Retrieved from: 'https://ourworldindata.org/travel-carbon-footprint'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194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B4A21-1350-E7CE-6E55-3328C0CA2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E30EF21-5B32-26AB-6C41-8E503F8C8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6DAF657-2066-8997-78B3-1DBE82AAF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CAAD8-032F-B97B-EB82-8EF769601697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A93C4-81DD-11E1-B521-358915F08451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6E530-8FC4-0AB9-B02F-6C8CB39AB504}"/>
              </a:ext>
            </a:extLst>
          </p:cNvPr>
          <p:cNvSpPr/>
          <p:nvPr/>
        </p:nvSpPr>
        <p:spPr>
          <a:xfrm>
            <a:off x="6769509" y="4340943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521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BC079-7144-E7B0-F3B6-F772E742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2DF4A6D-BAB8-2986-8D4D-8A5D663BE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6166B52-7383-97E4-9576-660DF7605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2E13C7-CF7B-8245-C2EB-C4830E8D6D94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74B679-25CC-13AA-6A76-BB610C4690B4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814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B5136-2966-AB89-2E06-87AC2FE95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7975643-70BF-6A07-0C4A-14E6036D2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BB25E66-7B1F-191E-0B71-E981A53D8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C92CC3-19ED-3C96-53A0-6E25EE33578C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233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4787</TotalTime>
  <Words>1171</Words>
  <Application>Microsoft Office PowerPoint</Application>
  <PresentationFormat>Widescreen</PresentationFormat>
  <Paragraphs>74</Paragraphs>
  <Slides>69</Slides>
  <Notes>69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Aptos</vt:lpstr>
      <vt:lpstr>Aptos Display</vt:lpstr>
      <vt:lpstr>Arial</vt:lpstr>
      <vt:lpstr>Consolas</vt:lpstr>
      <vt:lpstr>Helvetica</vt:lpstr>
      <vt:lpstr>Times New 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Guido Frascadore</dc:creator>
  <cp:lastModifiedBy>Robin Castellani</cp:lastModifiedBy>
  <cp:revision>48</cp:revision>
  <dcterms:created xsi:type="dcterms:W3CDTF">2024-10-30T11:38:14Z</dcterms:created>
  <dcterms:modified xsi:type="dcterms:W3CDTF">2025-05-28T14:31:29Z</dcterms:modified>
</cp:coreProperties>
</file>